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014A"/>
    <a:srgbClr val="330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EEC2-E952-4970-A7C7-76CE0CA6F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A9E7B-8B0F-40B0-B9CE-4A9359052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B77F1-6B0F-4655-927E-475598A7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8394C-5976-47A7-AFE8-3648DD6D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BA113-DE1E-4ED3-B78F-87E4C1DF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2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45A5-EC8B-4B87-A03B-28C5FEA6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0AC6D-D188-4E75-8BF3-7C64A068C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99FFD-BDAC-4063-9992-E3B8DDAD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EF736-E904-43C5-BE58-55E2B832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3C230-69DB-41C5-8575-8A459BF6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63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A73005-CD36-4111-8FC0-21A35D5D1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D6BB1-AA25-4E41-8B12-67806A395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305A9-053F-4C51-8925-8133BC39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6029F-D1A5-4070-9DFD-9F1143D7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E8F1-F242-4C75-AB62-3EB4113DB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0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87D3-2B92-4224-A5EE-C981A7DF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136C9-50E4-4150-9101-649A39960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803EE-129C-41E1-BB80-BD2AFD31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E315A-C785-45F1-86F3-23886A7A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B705B-FC39-4587-AC4A-1357D4E1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5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2913-5123-4D01-A7BB-0619DA71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C4684-AB23-4C94-BCDA-28ED4E96F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A03B3-2008-4045-94AA-F85BA56B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37AA8-D54F-4531-B208-9BEE8ABA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7D8CE-1080-4B49-B9FC-FB92A99F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96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78D7-79A1-4BE4-B806-68019BB79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9457B-21A6-44F6-A7C1-4359B68DF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8826A-40ED-455A-9A5E-E27147256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19447-ED53-444F-8E29-AADEC1BB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8497D-0A34-40B1-9F42-F62F63F5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02B43-FFA2-4F0B-A44C-E7F01524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9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3A12-D33B-4B3F-9800-7C061553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C5607-7681-4D40-9D42-90425E332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C73C2-7E1E-4805-B387-205ADDDBD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C699F-701C-42F5-BCC2-F70AC9373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83C08-85D5-40C9-9C5A-060C5B6C5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63858-0230-49B9-920C-FFED24E7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06E5D-9A44-45C8-8C6E-295D5364A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3FE92-E524-4DC0-8D6A-E44DAFB7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8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D88F-7441-4803-A393-75FC4DAD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D070D-3F42-4882-A833-E867A69C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40D41-80B7-4F06-A84C-E6086774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2BF2C-B7D3-4F45-840D-657FF380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3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47902-7417-40D4-820C-4433EF115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50F40A-E2D0-45A5-BB31-E4A449AC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BCEB0-C19B-4546-9763-A330AA68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93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FAFF-2857-4372-A0AC-B5102C932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E812-FC5C-4A46-8886-A3BB83C53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1442B-2B72-4E6C-B228-6B03EC077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7CAB5-6255-4183-92A3-16D4BE1C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0357E-19CB-4CE1-ACF0-D65705DA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F0817-3C9E-4F30-BAE8-5EDFBF5A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6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E2F9-1D24-458F-AF6B-A099B957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E4832-2C50-4A4E-B80A-B14EE76DA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EB9C7-61D2-4A3B-AA9B-60866240B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1D2A4-A4A2-4CCE-BAD6-234322821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04C09-6F89-4BBE-A945-AD01FDBF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25307-FAB8-4269-9D96-0A6C586B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8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24D7E6-8F35-41FC-B255-0E07A7FF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CACA8-89A4-4A00-9566-80BEBBE4B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C277C-85B1-4153-A104-8B8EC2EBC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A2312-AD93-4658-BB3F-6D8B07DDF9F3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E7C5D-91DE-440A-9483-A75ABD943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70D41-EC00-4620-8AFC-FF44876BF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EF4AB-1B77-4266-92E8-4C2A09368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9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lf.org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A935D-EB60-4BF5-9D91-3DE41F0D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1083" y="266329"/>
            <a:ext cx="5502851" cy="6205491"/>
          </a:xfrm>
        </p:spPr>
        <p:txBody>
          <a:bodyPr anchor="t">
            <a:noAutofit/>
          </a:bodyPr>
          <a:lstStyle/>
          <a:p>
            <a:pPr algn="l"/>
            <a:r>
              <a:rPr lang="en-GB" dirty="0">
                <a:solidFill>
                  <a:srgbClr val="330836"/>
                </a:solidFill>
                <a:latin typeface="+mn-lt"/>
              </a:rPr>
              <a:t>Enter our writing competitions and be in with a chance to win </a:t>
            </a:r>
            <a:r>
              <a:rPr lang="en-GB" sz="9600" dirty="0">
                <a:solidFill>
                  <a:srgbClr val="F7014A"/>
                </a:solidFill>
                <a:latin typeface="+mn-lt"/>
              </a:rPr>
              <a:t>£300!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2266C-E379-4E1F-8F98-EC01A9937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t="1315" r="23735" b="-1317"/>
          <a:stretch/>
        </p:blipFill>
        <p:spPr>
          <a:xfrm>
            <a:off x="-306" y="760562"/>
            <a:ext cx="5388690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1583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A935D-EB60-4BF5-9D91-3DE41F0D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1083" y="266329"/>
            <a:ext cx="5502851" cy="6205491"/>
          </a:xfrm>
        </p:spPr>
        <p:txBody>
          <a:bodyPr anchor="t">
            <a:noAutofit/>
          </a:bodyPr>
          <a:lstStyle/>
          <a:p>
            <a:pPr algn="l"/>
            <a:r>
              <a:rPr lang="en-GB" dirty="0">
                <a:solidFill>
                  <a:srgbClr val="330836"/>
                </a:solidFill>
                <a:latin typeface="+mn-lt"/>
              </a:rPr>
              <a:t>The short story and poetry competitions are open to anyone ages 15+ at the time of entering.</a:t>
            </a:r>
            <a:endParaRPr lang="en-GB" dirty="0">
              <a:solidFill>
                <a:srgbClr val="F7014A"/>
              </a:solidFill>
              <a:latin typeface="+mn-lt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2266C-E379-4E1F-8F98-EC01A9937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t="1315" r="23735" b="-1317"/>
          <a:stretch/>
        </p:blipFill>
        <p:spPr>
          <a:xfrm>
            <a:off x="-306" y="760562"/>
            <a:ext cx="5388690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0921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A935D-EB60-4BF5-9D91-3DE41F0D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1083" y="266329"/>
            <a:ext cx="5502851" cy="6205491"/>
          </a:xfrm>
        </p:spPr>
        <p:txBody>
          <a:bodyPr anchor="t">
            <a:noAutofit/>
          </a:bodyPr>
          <a:lstStyle/>
          <a:p>
            <a:pPr algn="l"/>
            <a:r>
              <a:rPr lang="en-GB" dirty="0">
                <a:solidFill>
                  <a:srgbClr val="330836"/>
                </a:solidFill>
                <a:latin typeface="+mn-lt"/>
              </a:rPr>
              <a:t>Short stories must be no more than 6000 words and poems must be no more than 40 lines. Entry is free!</a:t>
            </a:r>
            <a:endParaRPr lang="en-GB" dirty="0">
              <a:solidFill>
                <a:srgbClr val="F7014A"/>
              </a:solidFill>
              <a:latin typeface="+mn-lt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2266C-E379-4E1F-8F98-EC01A9937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t="1315" r="23735" b="-1317"/>
          <a:stretch/>
        </p:blipFill>
        <p:spPr>
          <a:xfrm>
            <a:off x="-306" y="760562"/>
            <a:ext cx="5388690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2785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A935D-EB60-4BF5-9D91-3DE41F0D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8227" y="150920"/>
            <a:ext cx="5502851" cy="6205491"/>
          </a:xfrm>
        </p:spPr>
        <p:txBody>
          <a:bodyPr anchor="t">
            <a:noAutofit/>
          </a:bodyPr>
          <a:lstStyle/>
          <a:p>
            <a:pPr algn="l"/>
            <a:r>
              <a:rPr lang="en-GB" dirty="0">
                <a:solidFill>
                  <a:srgbClr val="330836"/>
                </a:solidFill>
                <a:latin typeface="+mn-lt"/>
              </a:rPr>
              <a:t>Stories must have a link to North Notts and be on the theme of ‘Chesterfield Canal and North Notts Industrial Heritage’.</a:t>
            </a:r>
            <a:endParaRPr lang="en-GB" sz="9600" dirty="0">
              <a:solidFill>
                <a:srgbClr val="F7014A"/>
              </a:solidFill>
              <a:latin typeface="+mn-lt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2266C-E379-4E1F-8F98-EC01A9937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t="1315" r="23735" b="-1317"/>
          <a:stretch/>
        </p:blipFill>
        <p:spPr>
          <a:xfrm>
            <a:off x="-306" y="760562"/>
            <a:ext cx="5388690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6725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A935D-EB60-4BF5-9D91-3DE41F0D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8227" y="150920"/>
            <a:ext cx="5502851" cy="6205491"/>
          </a:xfrm>
        </p:spPr>
        <p:txBody>
          <a:bodyPr anchor="t">
            <a:noAutofit/>
          </a:bodyPr>
          <a:lstStyle/>
          <a:p>
            <a:pPr algn="l"/>
            <a:r>
              <a:rPr lang="en-GB" dirty="0">
                <a:solidFill>
                  <a:srgbClr val="330836"/>
                </a:solidFill>
                <a:latin typeface="+mn-lt"/>
              </a:rPr>
              <a:t>However, we are looking for imagination, creativity and a unique take on the theme using any genre!</a:t>
            </a:r>
            <a:endParaRPr lang="en-GB" sz="3200" dirty="0">
              <a:solidFill>
                <a:srgbClr val="F7014A"/>
              </a:solidFill>
              <a:latin typeface="+mn-lt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2266C-E379-4E1F-8F98-EC01A9937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t="1315" r="23735" b="-1317"/>
          <a:stretch/>
        </p:blipFill>
        <p:spPr>
          <a:xfrm>
            <a:off x="-306" y="760562"/>
            <a:ext cx="5388690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859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5BEFE-B728-4001-AE9B-952F64671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21" y="2427417"/>
            <a:ext cx="4435321" cy="4435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A935D-EB60-4BF5-9D91-3DE41F0D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264" y="117629"/>
            <a:ext cx="5841836" cy="6622742"/>
          </a:xfrm>
        </p:spPr>
        <p:txBody>
          <a:bodyPr anchor="t">
            <a:noAutofit/>
          </a:bodyPr>
          <a:lstStyle/>
          <a:p>
            <a:pPr algn="l"/>
            <a:r>
              <a:rPr lang="en-GB" dirty="0">
                <a:solidFill>
                  <a:srgbClr val="330836"/>
                </a:solidFill>
                <a:latin typeface="+mn-lt"/>
              </a:rPr>
              <a:t>Finalists will be invited to the Awards Ceremony at the new </a:t>
            </a:r>
            <a:br>
              <a:rPr lang="en-GB" dirty="0">
                <a:solidFill>
                  <a:srgbClr val="330836"/>
                </a:solidFill>
                <a:latin typeface="+mn-lt"/>
              </a:rPr>
            </a:br>
            <a:br>
              <a:rPr lang="en-GB" dirty="0">
                <a:solidFill>
                  <a:srgbClr val="330836"/>
                </a:solidFill>
                <a:latin typeface="+mn-lt"/>
              </a:rPr>
            </a:br>
            <a:br>
              <a:rPr lang="en-GB" dirty="0">
                <a:solidFill>
                  <a:srgbClr val="330836"/>
                </a:solidFill>
                <a:latin typeface="+mn-lt"/>
              </a:rPr>
            </a:br>
            <a:br>
              <a:rPr lang="en-GB" dirty="0">
                <a:solidFill>
                  <a:srgbClr val="330836"/>
                </a:solidFill>
                <a:latin typeface="+mn-lt"/>
              </a:rPr>
            </a:br>
            <a:r>
              <a:rPr lang="en-GB" dirty="0">
                <a:solidFill>
                  <a:srgbClr val="330836"/>
                </a:solidFill>
                <a:latin typeface="+mn-lt"/>
              </a:rPr>
              <a:t>in September!</a:t>
            </a:r>
            <a:endParaRPr lang="en-GB" sz="3200" dirty="0">
              <a:solidFill>
                <a:srgbClr val="F7014A"/>
              </a:solidFill>
              <a:latin typeface="+mn-lt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2266C-E379-4E1F-8F98-EC01A9937A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t="1315" r="23735" b="-1317"/>
          <a:stretch/>
        </p:blipFill>
        <p:spPr>
          <a:xfrm>
            <a:off x="-306" y="760562"/>
            <a:ext cx="5388690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0456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A935D-EB60-4BF5-9D91-3DE41F0D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8227" y="150920"/>
            <a:ext cx="5502851" cy="6462944"/>
          </a:xfrm>
        </p:spPr>
        <p:txBody>
          <a:bodyPr anchor="t">
            <a:noAutofit/>
          </a:bodyPr>
          <a:lstStyle/>
          <a:p>
            <a:r>
              <a:rPr lang="en-GB" u="sng" dirty="0">
                <a:solidFill>
                  <a:srgbClr val="330836"/>
                </a:solidFill>
                <a:latin typeface="+mn-lt"/>
              </a:rPr>
              <a:t>Prizes</a:t>
            </a:r>
            <a:br>
              <a:rPr lang="en-GB" u="sng" dirty="0">
                <a:solidFill>
                  <a:srgbClr val="330836"/>
                </a:solidFill>
                <a:latin typeface="+mn-lt"/>
              </a:rPr>
            </a:br>
            <a:br>
              <a:rPr lang="en-GB" dirty="0">
                <a:solidFill>
                  <a:srgbClr val="330836"/>
                </a:solidFill>
                <a:latin typeface="+mn-lt"/>
              </a:rPr>
            </a:br>
            <a:r>
              <a:rPr lang="en-GB" sz="4000" u="sng" dirty="0">
                <a:solidFill>
                  <a:srgbClr val="330836"/>
                </a:solidFill>
                <a:latin typeface="+mn-lt"/>
              </a:rPr>
              <a:t>Short Story</a:t>
            </a:r>
            <a:br>
              <a:rPr lang="en-GB" sz="4000" dirty="0">
                <a:solidFill>
                  <a:srgbClr val="330836"/>
                </a:solidFill>
                <a:latin typeface="+mn-lt"/>
              </a:rPr>
            </a:br>
            <a:r>
              <a:rPr lang="en-GB" sz="4000" dirty="0">
                <a:solidFill>
                  <a:srgbClr val="330836"/>
                </a:solidFill>
                <a:latin typeface="+mn-lt"/>
              </a:rPr>
              <a:t>1</a:t>
            </a:r>
            <a:r>
              <a:rPr lang="en-GB" sz="4000" baseline="30000" dirty="0">
                <a:solidFill>
                  <a:srgbClr val="330836"/>
                </a:solidFill>
                <a:latin typeface="+mn-lt"/>
              </a:rPr>
              <a:t>st</a:t>
            </a:r>
            <a:r>
              <a:rPr lang="en-GB" sz="4000" dirty="0">
                <a:solidFill>
                  <a:srgbClr val="330836"/>
                </a:solidFill>
                <a:latin typeface="+mn-lt"/>
              </a:rPr>
              <a:t> - 	</a:t>
            </a:r>
            <a:r>
              <a:rPr lang="en-GB" sz="4000" dirty="0">
                <a:solidFill>
                  <a:srgbClr val="F7014A"/>
                </a:solidFill>
                <a:latin typeface="+mn-lt"/>
              </a:rPr>
              <a:t>£300</a:t>
            </a:r>
            <a:br>
              <a:rPr lang="en-GB" sz="4000" dirty="0">
                <a:solidFill>
                  <a:srgbClr val="330836"/>
                </a:solidFill>
                <a:latin typeface="+mn-lt"/>
              </a:rPr>
            </a:br>
            <a:r>
              <a:rPr lang="en-GB" sz="4000" dirty="0">
                <a:solidFill>
                  <a:srgbClr val="330836"/>
                </a:solidFill>
                <a:latin typeface="+mn-lt"/>
              </a:rPr>
              <a:t>2</a:t>
            </a:r>
            <a:r>
              <a:rPr lang="en-GB" sz="4000" baseline="30000" dirty="0">
                <a:solidFill>
                  <a:srgbClr val="330836"/>
                </a:solidFill>
                <a:latin typeface="+mn-lt"/>
              </a:rPr>
              <a:t>nd</a:t>
            </a:r>
            <a:r>
              <a:rPr lang="en-GB" sz="4000" dirty="0">
                <a:solidFill>
                  <a:srgbClr val="330836"/>
                </a:solidFill>
                <a:latin typeface="+mn-lt"/>
              </a:rPr>
              <a:t> -	</a:t>
            </a:r>
            <a:r>
              <a:rPr lang="en-GB" sz="4000" dirty="0">
                <a:solidFill>
                  <a:srgbClr val="F7014A"/>
                </a:solidFill>
                <a:latin typeface="+mn-lt"/>
              </a:rPr>
              <a:t>£100</a:t>
            </a:r>
            <a:br>
              <a:rPr lang="en-GB" sz="4000" dirty="0">
                <a:solidFill>
                  <a:srgbClr val="330836"/>
                </a:solidFill>
                <a:latin typeface="+mn-lt"/>
              </a:rPr>
            </a:br>
            <a:r>
              <a:rPr lang="en-GB" sz="4000" dirty="0">
                <a:solidFill>
                  <a:srgbClr val="330836"/>
                </a:solidFill>
                <a:latin typeface="+mn-lt"/>
              </a:rPr>
              <a:t>3</a:t>
            </a:r>
            <a:r>
              <a:rPr lang="en-GB" sz="4000" baseline="30000" dirty="0">
                <a:solidFill>
                  <a:srgbClr val="330836"/>
                </a:solidFill>
                <a:latin typeface="+mn-lt"/>
              </a:rPr>
              <a:t>rd</a:t>
            </a:r>
            <a:r>
              <a:rPr lang="en-GB" sz="4000" dirty="0">
                <a:solidFill>
                  <a:srgbClr val="330836"/>
                </a:solidFill>
                <a:latin typeface="+mn-lt"/>
              </a:rPr>
              <a:t> -	</a:t>
            </a:r>
            <a:r>
              <a:rPr lang="en-GB" sz="4000" dirty="0">
                <a:solidFill>
                  <a:srgbClr val="F7014A"/>
                </a:solidFill>
                <a:latin typeface="+mn-lt"/>
              </a:rPr>
              <a:t>£50</a:t>
            </a:r>
            <a:br>
              <a:rPr lang="en-GB" sz="4000" dirty="0">
                <a:solidFill>
                  <a:srgbClr val="F7014A"/>
                </a:solidFill>
                <a:latin typeface="+mn-lt"/>
              </a:rPr>
            </a:br>
            <a:r>
              <a:rPr lang="en-GB" sz="4000" u="sng" dirty="0">
                <a:solidFill>
                  <a:srgbClr val="330836"/>
                </a:solidFill>
                <a:latin typeface="+mn-lt"/>
              </a:rPr>
              <a:t>Poetry</a:t>
            </a:r>
            <a:br>
              <a:rPr lang="en-GB" sz="4000" dirty="0">
                <a:solidFill>
                  <a:srgbClr val="330836"/>
                </a:solidFill>
              </a:rPr>
            </a:br>
            <a:r>
              <a:rPr lang="en-GB" sz="4000" dirty="0">
                <a:solidFill>
                  <a:srgbClr val="330836"/>
                </a:solidFill>
                <a:latin typeface="+mn-lt"/>
              </a:rPr>
              <a:t>1</a:t>
            </a:r>
            <a:r>
              <a:rPr lang="en-GB" sz="4000" baseline="30000" dirty="0">
                <a:solidFill>
                  <a:srgbClr val="330836"/>
                </a:solidFill>
                <a:latin typeface="+mn-lt"/>
              </a:rPr>
              <a:t>st</a:t>
            </a:r>
            <a:r>
              <a:rPr lang="en-GB" sz="4000" dirty="0">
                <a:solidFill>
                  <a:srgbClr val="330836"/>
                </a:solidFill>
                <a:latin typeface="+mn-lt"/>
              </a:rPr>
              <a:t> - 	</a:t>
            </a:r>
            <a:r>
              <a:rPr lang="en-GB" sz="4000" dirty="0">
                <a:solidFill>
                  <a:srgbClr val="F7014A"/>
                </a:solidFill>
                <a:latin typeface="+mn-lt"/>
              </a:rPr>
              <a:t>£100</a:t>
            </a:r>
            <a:br>
              <a:rPr lang="en-GB" sz="4000" dirty="0">
                <a:solidFill>
                  <a:srgbClr val="330836"/>
                </a:solidFill>
                <a:latin typeface="+mn-lt"/>
              </a:rPr>
            </a:br>
            <a:r>
              <a:rPr lang="en-GB" sz="4000" dirty="0">
                <a:solidFill>
                  <a:srgbClr val="330836"/>
                </a:solidFill>
                <a:latin typeface="+mn-lt"/>
              </a:rPr>
              <a:t>2</a:t>
            </a:r>
            <a:r>
              <a:rPr lang="en-GB" sz="4000" baseline="30000" dirty="0">
                <a:solidFill>
                  <a:srgbClr val="330836"/>
                </a:solidFill>
                <a:latin typeface="+mn-lt"/>
              </a:rPr>
              <a:t>nd</a:t>
            </a:r>
            <a:r>
              <a:rPr lang="en-GB" sz="4000" dirty="0">
                <a:solidFill>
                  <a:srgbClr val="330836"/>
                </a:solidFill>
                <a:latin typeface="+mn-lt"/>
              </a:rPr>
              <a:t> -	</a:t>
            </a:r>
            <a:r>
              <a:rPr lang="en-GB" sz="4000" dirty="0">
                <a:solidFill>
                  <a:srgbClr val="F7014A"/>
                </a:solidFill>
                <a:latin typeface="+mn-lt"/>
              </a:rPr>
              <a:t>£50</a:t>
            </a:r>
            <a:br>
              <a:rPr lang="en-GB" sz="4000" dirty="0">
                <a:solidFill>
                  <a:srgbClr val="330836"/>
                </a:solidFill>
                <a:latin typeface="+mn-lt"/>
              </a:rPr>
            </a:br>
            <a:r>
              <a:rPr lang="en-GB" sz="4000" dirty="0">
                <a:solidFill>
                  <a:srgbClr val="330836"/>
                </a:solidFill>
                <a:latin typeface="+mn-lt"/>
              </a:rPr>
              <a:t>3</a:t>
            </a:r>
            <a:r>
              <a:rPr lang="en-GB" sz="4000" baseline="30000" dirty="0">
                <a:solidFill>
                  <a:srgbClr val="330836"/>
                </a:solidFill>
                <a:latin typeface="+mn-lt"/>
              </a:rPr>
              <a:t>rd</a:t>
            </a:r>
            <a:r>
              <a:rPr lang="en-GB" sz="4000" dirty="0">
                <a:solidFill>
                  <a:srgbClr val="330836"/>
                </a:solidFill>
                <a:latin typeface="+mn-lt"/>
              </a:rPr>
              <a:t> -	</a:t>
            </a:r>
            <a:r>
              <a:rPr lang="en-GB" sz="4000" dirty="0">
                <a:solidFill>
                  <a:srgbClr val="F7014A"/>
                </a:solidFill>
                <a:latin typeface="+mn-lt"/>
              </a:rPr>
              <a:t>£25</a:t>
            </a:r>
            <a:br>
              <a:rPr lang="en-GB" sz="4000" dirty="0">
                <a:solidFill>
                  <a:srgbClr val="F7014A"/>
                </a:solidFill>
                <a:latin typeface="+mn-lt"/>
              </a:rPr>
            </a:br>
            <a:br>
              <a:rPr lang="en-GB" sz="4000" dirty="0">
                <a:solidFill>
                  <a:srgbClr val="F7014A"/>
                </a:solidFill>
                <a:latin typeface="+mn-lt"/>
              </a:rPr>
            </a:br>
            <a:br>
              <a:rPr lang="en-GB" dirty="0">
                <a:solidFill>
                  <a:srgbClr val="330836"/>
                </a:solidFill>
                <a:latin typeface="+mn-lt"/>
              </a:rPr>
            </a:br>
            <a:br>
              <a:rPr lang="en-GB" dirty="0">
                <a:solidFill>
                  <a:srgbClr val="330836"/>
                </a:solidFill>
                <a:latin typeface="+mn-lt"/>
              </a:rPr>
            </a:br>
            <a:endParaRPr lang="en-GB" sz="3200" dirty="0">
              <a:solidFill>
                <a:srgbClr val="F7014A"/>
              </a:solidFill>
              <a:latin typeface="+mn-lt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2266C-E379-4E1F-8F98-EC01A9937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t="1315" r="23735" b="-1317"/>
          <a:stretch/>
        </p:blipFill>
        <p:spPr>
          <a:xfrm>
            <a:off x="-306" y="760562"/>
            <a:ext cx="5388690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4640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A935D-EB60-4BF5-9D91-3DE41F0D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8227" y="150920"/>
            <a:ext cx="5502851" cy="6707080"/>
          </a:xfrm>
        </p:spPr>
        <p:txBody>
          <a:bodyPr anchor="t">
            <a:noAutofit/>
          </a:bodyPr>
          <a:lstStyle/>
          <a:p>
            <a:pPr algn="l"/>
            <a:r>
              <a:rPr lang="en-GB" dirty="0">
                <a:solidFill>
                  <a:srgbClr val="330836"/>
                </a:solidFill>
                <a:latin typeface="+mn-lt"/>
              </a:rPr>
              <a:t>So what are you waiting for? Get writing!</a:t>
            </a:r>
            <a:br>
              <a:rPr lang="en-GB" dirty="0">
                <a:solidFill>
                  <a:srgbClr val="330836"/>
                </a:solidFill>
                <a:latin typeface="+mn-lt"/>
              </a:rPr>
            </a:br>
            <a:br>
              <a:rPr lang="en-GB" dirty="0">
                <a:solidFill>
                  <a:srgbClr val="330836"/>
                </a:solidFill>
                <a:latin typeface="+mn-lt"/>
              </a:rPr>
            </a:br>
            <a:r>
              <a:rPr lang="en-GB" sz="4400" dirty="0">
                <a:solidFill>
                  <a:srgbClr val="330836"/>
                </a:solidFill>
                <a:latin typeface="+mn-lt"/>
              </a:rPr>
              <a:t>Full rules of entry on </a:t>
            </a:r>
            <a:r>
              <a:rPr lang="en-GB" sz="4400" dirty="0">
                <a:solidFill>
                  <a:srgbClr val="330836"/>
                </a:solidFill>
                <a:latin typeface="+mn-lt"/>
                <a:hlinkClick r:id="rId3"/>
              </a:rPr>
              <a:t>www.nnlf.org.uk</a:t>
            </a:r>
            <a:r>
              <a:rPr lang="en-GB" sz="4400" dirty="0">
                <a:solidFill>
                  <a:srgbClr val="330836"/>
                </a:solidFill>
                <a:latin typeface="+mn-lt"/>
              </a:rPr>
              <a:t> or follow us on social media @</a:t>
            </a:r>
            <a:r>
              <a:rPr lang="en-GB" sz="4400" dirty="0" err="1">
                <a:solidFill>
                  <a:srgbClr val="330836"/>
                </a:solidFill>
                <a:latin typeface="+mn-lt"/>
              </a:rPr>
              <a:t>nnlitfest</a:t>
            </a:r>
            <a:r>
              <a:rPr lang="en-GB" sz="4400" dirty="0">
                <a:solidFill>
                  <a:srgbClr val="330836"/>
                </a:solidFill>
                <a:latin typeface="+mn-lt"/>
              </a:rPr>
              <a:t> </a:t>
            </a:r>
            <a:br>
              <a:rPr lang="en-GB" dirty="0">
                <a:solidFill>
                  <a:srgbClr val="330836"/>
                </a:solidFill>
                <a:latin typeface="+mn-lt"/>
              </a:rPr>
            </a:br>
            <a:br>
              <a:rPr lang="en-GB" dirty="0">
                <a:solidFill>
                  <a:srgbClr val="330836"/>
                </a:solidFill>
                <a:latin typeface="+mn-lt"/>
              </a:rPr>
            </a:br>
            <a:endParaRPr lang="en-GB" sz="3200" dirty="0">
              <a:solidFill>
                <a:srgbClr val="F7014A"/>
              </a:solidFill>
              <a:latin typeface="+mn-lt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2266C-E379-4E1F-8F98-EC01A9937A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t="1315" r="23735" b="-1317"/>
          <a:stretch/>
        </p:blipFill>
        <p:spPr>
          <a:xfrm>
            <a:off x="-306" y="760562"/>
            <a:ext cx="5388690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503232-8832-47B6-B2FA-AFC4D437B0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072"/>
          <a:stretch/>
        </p:blipFill>
        <p:spPr>
          <a:xfrm>
            <a:off x="8206620" y="6005214"/>
            <a:ext cx="1913924" cy="70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4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122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Enter our writing competitions and be in with a chance to win £300!</vt:lpstr>
      <vt:lpstr>The short story and poetry competitions are open to anyone ages 15+ at the time of entering.</vt:lpstr>
      <vt:lpstr>Short stories must be no more than 6000 words and poems must be no more than 40 lines. Entry is free!</vt:lpstr>
      <vt:lpstr>Stories must have a link to North Notts and be on the theme of ‘Chesterfield Canal and North Notts Industrial Heritage’.</vt:lpstr>
      <vt:lpstr>However, we are looking for imagination, creativity and a unique take on the theme using any genre!</vt:lpstr>
      <vt:lpstr>Finalists will be invited to the Awards Ceremony at the new     in September!</vt:lpstr>
      <vt:lpstr>Prizes  Short Story 1st -  £300 2nd - £100 3rd - £50 Poetry 1st -  £100 2nd - £50 3rd - £25    </vt:lpstr>
      <vt:lpstr>So what are you waiting for? Get writing!  Full rules of entry on www.nnlf.org.uk or follow us on social media @nnlitfest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Carney-Marsh</dc:creator>
  <cp:lastModifiedBy>Elizabeth Carney-Marsh</cp:lastModifiedBy>
  <cp:revision>12</cp:revision>
  <dcterms:created xsi:type="dcterms:W3CDTF">2019-06-06T12:54:12Z</dcterms:created>
  <dcterms:modified xsi:type="dcterms:W3CDTF">2019-06-06T13:47:23Z</dcterms:modified>
</cp:coreProperties>
</file>